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Open Sans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f28f50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b2f28f502e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2f28f502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b2f28f502e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2f28f502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b2f28f502e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725dfc27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6725dfc27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def65e40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adef65e407_0_4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def65e40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adef65e407_0_4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2f28f502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b2f28f502e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2f28f502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b2f28f502e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2f28f502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b2f28f502e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2f28f502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b2f28f502e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def65e40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adef65e407_0_4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2f28f502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b2f28f502e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2f28f502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b2f28f502e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2f28f502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b2f28f502e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2f28f502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b2f28f502e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2f28f502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b2f28f502e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2f28f502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b2f28f502e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2f28f50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b2f28f502e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2f28f502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b2f28f502e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2f28f502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b2f28f502e_0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2f28f502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b2f28f502e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2f28f50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b2f28f502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2f28f502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b2f28f502e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2f28f502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b2f28f502e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2f28f502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b2f28f502e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def65e40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adef65e407_0_5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2f28f502e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b2f28f502e_0_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2f28f502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b2f28f502e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2f28f502e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2b2f28f502e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2f28f502e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b2f28f502e_0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b2f28f502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b2f28f502e_0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69c607a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669c607a8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b2f28f502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b2f28f502e_0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b2f28f502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b2f28f502e_0_7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b2f28f502e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b2f28f502e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b2f28f502e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2b2f28f502e_0_7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2f28f502e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b2f28f502e_0_8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b2f28f502e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2b2f28f502e_0_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b2f28f502e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2b2f28f502e_0_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b2f28f502e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2b2f28f502e_0_9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b2f28f502e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2b2f28f502e_0_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b2f28f502e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2b2f28f502e_0_9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69c607a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669c607a8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b2f28f502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2b2f28f502e_0_9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2f28f50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b2f28f502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2f28f50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b2f28f502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725dfc2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6725dfc277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11" Type="http://schemas.openxmlformats.org/officeDocument/2006/relationships/image" Target="../media/image14.jpg"/><Relationship Id="rId10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hyperlink" Target="https://chat.openai.com/gpts" TargetMode="External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hyperlink" Target="http://tinyurl.com/ZSL-GPT-demo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hyperlink" Target="http://tinyurl.com/ZSL-GPT-exercis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4.jpg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7" name="Google Shape;67;p13"/>
          <p:cNvGrpSpPr/>
          <p:nvPr/>
        </p:nvGrpSpPr>
        <p:grpSpPr>
          <a:xfrm>
            <a:off x="0" y="3300135"/>
            <a:ext cx="3712588" cy="1193507"/>
            <a:chOff x="0" y="-28575"/>
            <a:chExt cx="966241" cy="310623"/>
          </a:xfrm>
        </p:grpSpPr>
        <p:sp>
          <p:nvSpPr>
            <p:cNvPr id="68" name="Google Shape;68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1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0" y="-28575"/>
              <a:ext cx="966241" cy="310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514350" y="1719760"/>
            <a:ext cx="69363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Powerful Customized Chatbots With OpenAI’s GPTs</a:t>
            </a:r>
            <a:endParaRPr sz="200"/>
          </a:p>
        </p:txBody>
      </p: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514450" y="3691400"/>
            <a:ext cx="875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Insert headshot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3" name="Google Shape;73;p13"/>
          <p:cNvGrpSpPr/>
          <p:nvPr/>
        </p:nvGrpSpPr>
        <p:grpSpPr>
          <a:xfrm>
            <a:off x="1526351" y="3530864"/>
            <a:ext cx="2130007" cy="819650"/>
            <a:chOff x="1526351" y="3487063"/>
            <a:chExt cx="2130007" cy="819650"/>
          </a:xfrm>
        </p:grpSpPr>
        <p:sp>
          <p:nvSpPr>
            <p:cNvPr id="74" name="Google Shape;74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aul Quigley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8" y="3819788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</a:t>
              </a:r>
              <a:endPara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1526353" y="4121913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Shots Labs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900" y="3468350"/>
            <a:ext cx="944700" cy="94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7" name="Google Shape;217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8" name="Google Shape;218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2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Privacy &amp; Safety with GPTs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2"/>
          <p:cNvSpPr txBox="1"/>
          <p:nvPr/>
        </p:nvSpPr>
        <p:spPr>
          <a:xfrm>
            <a:off x="514350" y="1254661"/>
            <a:ext cx="81153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Conversations with GPTs are kept completely private and are not shared with developers.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Builders have the choice to determine whether user chats with a GPT can be used for model improvement.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have the option to opt your entire account out of model training, ensuring your data is not used for this purpose.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29" name="Google Shape;229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0" name="Google Shape;230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3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3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3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Examples of Community Built GPTs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/>
          </a:p>
        </p:txBody>
      </p:sp>
      <p:sp>
        <p:nvSpPr>
          <p:cNvPr id="234" name="Google Shape;234;p23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Logo Creator </a:t>
            </a:r>
            <a:endParaRPr sz="1600"/>
          </a:p>
        </p:txBody>
      </p:sp>
      <p:sp>
        <p:nvSpPr>
          <p:cNvPr id="236" name="Google Shape;236;p23"/>
          <p:cNvSpPr txBox="1"/>
          <p:nvPr/>
        </p:nvSpPr>
        <p:spPr>
          <a:xfrm>
            <a:off x="514350" y="1502475"/>
            <a:ext cx="34146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524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Guides user through thought process of describing their logo, then generates it with DALL-E</a:t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5">
            <a:alphaModFix/>
          </a:blip>
          <a:srcRect b="0" l="18138" r="18837" t="23106"/>
          <a:stretch/>
        </p:blipFill>
        <p:spPr>
          <a:xfrm>
            <a:off x="4089725" y="994250"/>
            <a:ext cx="4705126" cy="3955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19050">
              <a:srgbClr val="434343">
                <a:alpha val="39000"/>
              </a:srgbClr>
            </a:outerShdw>
          </a:effectLst>
        </p:spPr>
      </p:pic>
      <p:sp>
        <p:nvSpPr>
          <p:cNvPr id="238" name="Google Shape;238;p23"/>
          <p:cNvSpPr/>
          <p:nvPr/>
        </p:nvSpPr>
        <p:spPr>
          <a:xfrm>
            <a:off x="6869600" y="3436025"/>
            <a:ext cx="564900" cy="837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6565075" y="4310575"/>
            <a:ext cx="1987200" cy="24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5875" y="2800826"/>
            <a:ext cx="1324851" cy="132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6" name="Google Shape;246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7" name="Google Shape;247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4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4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4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Examples of Community Built GPTs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/>
          </a:p>
        </p:txBody>
      </p:sp>
      <p:sp>
        <p:nvSpPr>
          <p:cNvPr id="251" name="Google Shape;251;p24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VideoGPT by VEED</a:t>
            </a:r>
            <a:endParaRPr sz="1600"/>
          </a:p>
        </p:txBody>
      </p:sp>
      <p:sp>
        <p:nvSpPr>
          <p:cNvPr id="253" name="Google Shape;253;p24"/>
          <p:cNvSpPr txBox="1"/>
          <p:nvPr/>
        </p:nvSpPr>
        <p:spPr>
          <a:xfrm>
            <a:off x="514350" y="1502471"/>
            <a:ext cx="3614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VideoGPT helps you create a video concept then generates it within veed.io by stitching  together the appropriate clips</a:t>
            </a:r>
            <a:endParaRPr sz="1200"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775" y="1083275"/>
            <a:ext cx="4660200" cy="280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44444">
                <a:alpha val="50000"/>
              </a:srgbClr>
            </a:outerShdw>
          </a:effectLst>
        </p:spPr>
      </p:pic>
      <p:pic>
        <p:nvPicPr>
          <p:cNvPr id="255" name="Google Shape;2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" y="2674313"/>
            <a:ext cx="3867300" cy="232263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44444">
                <a:alpha val="50000"/>
              </a:srgbClr>
            </a:outerShdw>
          </a:effectLst>
        </p:spPr>
      </p:pic>
      <p:sp>
        <p:nvSpPr>
          <p:cNvPr id="256" name="Google Shape;256;p24"/>
          <p:cNvSpPr/>
          <p:nvPr/>
        </p:nvSpPr>
        <p:spPr>
          <a:xfrm flipH="1" rot="-5400000">
            <a:off x="3626150" y="1946900"/>
            <a:ext cx="786600" cy="55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62" name="Google Shape;262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3" name="Google Shape;263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5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5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5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Examples of Community Built GPTs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/>
          </a:p>
        </p:txBody>
      </p:sp>
      <p:sp>
        <p:nvSpPr>
          <p:cNvPr id="267" name="Google Shape;267;p25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DesignerGPT</a:t>
            </a:r>
            <a:endParaRPr sz="1600"/>
          </a:p>
        </p:txBody>
      </p:sp>
      <p:sp>
        <p:nvSpPr>
          <p:cNvPr id="269" name="Google Shape;269;p25"/>
          <p:cNvSpPr txBox="1"/>
          <p:nvPr/>
        </p:nvSpPr>
        <p:spPr>
          <a:xfrm>
            <a:off x="514350" y="1502470"/>
            <a:ext cx="3614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524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Creates and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hosts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website based on one’s description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/>
          <p:nvPr/>
        </p:nvSpPr>
        <p:spPr>
          <a:xfrm flipH="1" rot="-5400000">
            <a:off x="3626150" y="1946900"/>
            <a:ext cx="786600" cy="55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849" y="2615601"/>
            <a:ext cx="3080648" cy="19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8400" y="1616700"/>
            <a:ext cx="3804575" cy="31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6"/>
          <p:cNvGrpSpPr/>
          <p:nvPr/>
        </p:nvGrpSpPr>
        <p:grpSpPr>
          <a:xfrm>
            <a:off x="0" y="127392"/>
            <a:ext cx="5738315" cy="716445"/>
            <a:chOff x="0" y="-28575"/>
            <a:chExt cx="3022711" cy="377394"/>
          </a:xfrm>
        </p:grpSpPr>
        <p:sp>
          <p:nvSpPr>
            <p:cNvPr id="278" name="Google Shape;278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9" name="Google Shape;279;p26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6"/>
          <p:cNvSpPr/>
          <p:nvPr/>
        </p:nvSpPr>
        <p:spPr>
          <a:xfrm>
            <a:off x="3410573" y="1475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6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26"/>
          <p:cNvSpPr txBox="1"/>
          <p:nvPr/>
        </p:nvSpPr>
        <p:spPr>
          <a:xfrm>
            <a:off x="454275" y="182000"/>
            <a:ext cx="4274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Discover GPTs on the GPT Store</a:t>
            </a:r>
            <a:endParaRPr sz="100"/>
          </a:p>
        </p:txBody>
      </p:sp>
      <p:sp>
        <p:nvSpPr>
          <p:cNvPr id="283" name="Google Shape;283;p26"/>
          <p:cNvSpPr/>
          <p:nvPr/>
        </p:nvSpPr>
        <p:spPr>
          <a:xfrm>
            <a:off x="5365325" y="0"/>
            <a:ext cx="3778430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4" name="Google Shape;284;p26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514350" y="2448600"/>
            <a:ext cx="3614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GPT Store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OpenAI serves as a marketplace where builders can present and sell their custom GPTs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 is adding monetization features, but for now, it can be a good lead generation tool.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6">
            <a:alphaModFix/>
          </a:blip>
          <a:srcRect b="0" l="27720" r="11596" t="8650"/>
          <a:stretch/>
        </p:blipFill>
        <p:spPr>
          <a:xfrm>
            <a:off x="4728675" y="-175"/>
            <a:ext cx="4415073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7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292" name="Google Shape;292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93" name="Google Shape;293;p27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Let’s Build a Custom GPT!</a:t>
            </a:r>
            <a:endParaRPr sz="700"/>
          </a:p>
        </p:txBody>
      </p:sp>
      <p:sp>
        <p:nvSpPr>
          <p:cNvPr id="297" name="Google Shape;297;p2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7"/>
          <p:cNvSpPr txBox="1"/>
          <p:nvPr/>
        </p:nvSpPr>
        <p:spPr>
          <a:xfrm>
            <a:off x="5029600" y="1083275"/>
            <a:ext cx="36147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ChatGPT plus, on the top left you can click “Explore GPTs”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Once you are redirected, you can select the “Create” button on the top right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9" name="Google Shape;2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9048"/>
            <a:ext cx="9144003" cy="219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25" y="1212038"/>
            <a:ext cx="39433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5318" y="2166576"/>
            <a:ext cx="690250" cy="103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065863" y="3678026"/>
            <a:ext cx="690243" cy="103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08" name="Google Shape;308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09" name="Google Shape;309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Builder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8"/>
          <p:cNvSpPr txBox="1"/>
          <p:nvPr/>
        </p:nvSpPr>
        <p:spPr>
          <a:xfrm>
            <a:off x="514350" y="1024000"/>
            <a:ext cx="5224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Natural Language to Build your GPT</a:t>
            </a:r>
            <a:endParaRPr sz="1800"/>
          </a:p>
        </p:txBody>
      </p:sp>
      <p:sp>
        <p:nvSpPr>
          <p:cNvPr id="315" name="Google Shape;315;p28"/>
          <p:cNvSpPr txBox="1"/>
          <p:nvPr/>
        </p:nvSpPr>
        <p:spPr>
          <a:xfrm>
            <a:off x="514350" y="1630125"/>
            <a:ext cx="30171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will then enter the </a:t>
            </a:r>
            <a:r>
              <a:rPr lang="en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Builder</a:t>
            </a:r>
            <a:endParaRPr sz="12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quick and easy way to build your GPT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Conversationally engage with GPT Builder (as you would with ChatGPT) to craft your envisioned GPT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b="66811" l="0" r="0" t="0"/>
          <a:stretch/>
        </p:blipFill>
        <p:spPr>
          <a:xfrm>
            <a:off x="3677425" y="1630137"/>
            <a:ext cx="5466576" cy="21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7425" y="3773932"/>
            <a:ext cx="5466574" cy="59571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>
            <a:off x="5068400" y="1773263"/>
            <a:ext cx="12543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24" name="Google Shape;324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5" name="Google Shape;325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9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Builder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9"/>
          <p:cNvSpPr txBox="1"/>
          <p:nvPr/>
        </p:nvSpPr>
        <p:spPr>
          <a:xfrm>
            <a:off x="514350" y="1024000"/>
            <a:ext cx="5224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Building Commences</a:t>
            </a:r>
            <a:endParaRPr sz="1800"/>
          </a:p>
        </p:txBody>
      </p:sp>
      <p:sp>
        <p:nvSpPr>
          <p:cNvPr id="331" name="Google Shape;331;p29"/>
          <p:cNvSpPr txBox="1"/>
          <p:nvPr/>
        </p:nvSpPr>
        <p:spPr>
          <a:xfrm>
            <a:off x="514350" y="1807800"/>
            <a:ext cx="30171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After you submit your request, the GPT Building process initiates. </a:t>
            </a:r>
            <a:endParaRPr sz="12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involves formulating detailed instructions and planning the subsequent steps to build your customized GPT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400" y="1951606"/>
            <a:ext cx="3357049" cy="124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38" name="Google Shape;338;p3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39" name="Google Shape;339;p3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3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0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Builder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0"/>
          <p:cNvSpPr txBox="1"/>
          <p:nvPr/>
        </p:nvSpPr>
        <p:spPr>
          <a:xfrm>
            <a:off x="514350" y="950550"/>
            <a:ext cx="5224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Brainstorming </a:t>
            </a:r>
            <a:endParaRPr sz="1800"/>
          </a:p>
        </p:txBody>
      </p:sp>
      <p:sp>
        <p:nvSpPr>
          <p:cNvPr id="345" name="Google Shape;345;p30"/>
          <p:cNvSpPr txBox="1"/>
          <p:nvPr/>
        </p:nvSpPr>
        <p:spPr>
          <a:xfrm>
            <a:off x="514350" y="1516375"/>
            <a:ext cx="3017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Builder will then converse with you to build your GPT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787" y="946863"/>
            <a:ext cx="4942224" cy="2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082200"/>
            <a:ext cx="4201775" cy="306877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/>
          <p:nvPr/>
        </p:nvSpPr>
        <p:spPr>
          <a:xfrm>
            <a:off x="120438" y="2082200"/>
            <a:ext cx="3960900" cy="33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 txBox="1"/>
          <p:nvPr/>
        </p:nvSpPr>
        <p:spPr>
          <a:xfrm>
            <a:off x="4484200" y="3903950"/>
            <a:ext cx="3491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9700" lvl="1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iterate on designs, names, objectives, and more, ensuring a tailored and finely tuned GPT model.</a:t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flipH="1" rot="-1544690">
            <a:off x="3605222" y="2689995"/>
            <a:ext cx="937232" cy="554156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56" name="Google Shape;356;p3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7" name="Google Shape;357;p3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1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1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3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Playground Preview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62" name="Google Shape;362;p31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514350" y="1533450"/>
            <a:ext cx="36147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 the right-hand side of the Builder, you'll find your GPT model in the process of being constructed.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Here, you can actively engage with it to ensure it aligns precisely with your envisioned outcome.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448" y="0"/>
            <a:ext cx="46205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401"/>
            <a:ext cx="6044817" cy="716407"/>
            <a:chOff x="0" y="-28575"/>
            <a:chExt cx="3022711" cy="377394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182000"/>
            <a:ext cx="5530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Tailor &amp; Build Your Own ChatGPT</a:t>
            </a:r>
            <a:endParaRPr sz="2500"/>
          </a:p>
        </p:txBody>
      </p:sp>
      <p:sp>
        <p:nvSpPr>
          <p:cNvPr id="86" name="Google Shape;86;p1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4"/>
          <p:cNvSpPr txBox="1"/>
          <p:nvPr/>
        </p:nvSpPr>
        <p:spPr>
          <a:xfrm>
            <a:off x="514350" y="1083274"/>
            <a:ext cx="8115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Workshop, you will: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14350" y="1795961"/>
            <a:ext cx="81153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 the Basics of GPTs and the Benefits of Custom GPTs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Customize GPTs for Specific Use Cases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arenR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GPTs with Real-World Applications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70" name="Google Shape;370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1" name="Google Shape;371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32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2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3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Tuning Your GPT</a:t>
            </a:r>
            <a:endParaRPr sz="700"/>
          </a:p>
        </p:txBody>
      </p:sp>
      <p:sp>
        <p:nvSpPr>
          <p:cNvPr id="375" name="Google Shape;375;p32"/>
          <p:cNvSpPr/>
          <p:nvPr/>
        </p:nvSpPr>
        <p:spPr>
          <a:xfrm>
            <a:off x="5079223" y="0"/>
            <a:ext cx="4064508" cy="5143161"/>
          </a:xfrm>
          <a:custGeom>
            <a:rect b="b" l="l" r="r" t="t"/>
            <a:pathLst>
              <a:path extrusionOk="0" h="1113841" w="880240">
                <a:moveTo>
                  <a:pt x="0" y="0"/>
                </a:moveTo>
                <a:lnTo>
                  <a:pt x="880240" y="0"/>
                </a:lnTo>
                <a:lnTo>
                  <a:pt x="880240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6" name="Google Shape;376;p32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Configuration Options</a:t>
            </a:r>
            <a:endParaRPr sz="1600"/>
          </a:p>
        </p:txBody>
      </p:sp>
      <p:sp>
        <p:nvSpPr>
          <p:cNvPr id="378" name="Google Shape;378;p32"/>
          <p:cNvSpPr txBox="1"/>
          <p:nvPr/>
        </p:nvSpPr>
        <p:spPr>
          <a:xfrm>
            <a:off x="514350" y="1502486"/>
            <a:ext cx="3614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 edit and further customize your GPT in the “Configure” tab</a:t>
            </a:r>
            <a:endParaRPr sz="1200"/>
          </a:p>
        </p:txBody>
      </p:sp>
      <p:pic>
        <p:nvPicPr>
          <p:cNvPr id="379" name="Google Shape;3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123" y="-175"/>
            <a:ext cx="45116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" y="3147840"/>
            <a:ext cx="4632399" cy="19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/>
          <p:nvPr/>
        </p:nvSpPr>
        <p:spPr>
          <a:xfrm>
            <a:off x="6916625" y="328625"/>
            <a:ext cx="1077000" cy="24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87" name="Google Shape;387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88" name="Google Shape;388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33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33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Instructions</a:t>
            </a:r>
            <a:endParaRPr sz="700"/>
          </a:p>
        </p:txBody>
      </p:sp>
      <p:sp>
        <p:nvSpPr>
          <p:cNvPr id="392" name="Google Shape;392;p33"/>
          <p:cNvSpPr txBox="1"/>
          <p:nvPr/>
        </p:nvSpPr>
        <p:spPr>
          <a:xfrm>
            <a:off x="4678125" y="1588825"/>
            <a:ext cx="43194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GPT Instructions shape its actions, behavior, and limitations.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 rotWithShape="1">
          <a:blip r:embed="rId5">
            <a:alphaModFix/>
          </a:blip>
          <a:srcRect b="14529" l="0" r="0" t="0"/>
          <a:stretch/>
        </p:blipFill>
        <p:spPr>
          <a:xfrm>
            <a:off x="364350" y="933825"/>
            <a:ext cx="4158151" cy="405175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33"/>
          <p:cNvSpPr/>
          <p:nvPr/>
        </p:nvSpPr>
        <p:spPr>
          <a:xfrm>
            <a:off x="364275" y="2875425"/>
            <a:ext cx="4158300" cy="96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249" y="2875425"/>
            <a:ext cx="4899025" cy="211014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01" name="Google Shape;401;p3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02" name="Google Shape;402;p3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34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34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3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endParaRPr sz="700"/>
          </a:p>
        </p:txBody>
      </p:sp>
      <p:sp>
        <p:nvSpPr>
          <p:cNvPr id="406" name="Google Shape;406;p34"/>
          <p:cNvSpPr txBox="1"/>
          <p:nvPr/>
        </p:nvSpPr>
        <p:spPr>
          <a:xfrm>
            <a:off x="4678125" y="1588825"/>
            <a:ext cx="43194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Expanded knowledge refers to uploaded files to reference during conversations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7" name="Google Shape;407;p34"/>
          <p:cNvPicPr preferRelativeResize="0"/>
          <p:nvPr/>
        </p:nvPicPr>
        <p:blipFill rotWithShape="1">
          <a:blip r:embed="rId5">
            <a:alphaModFix/>
          </a:blip>
          <a:srcRect b="14529" l="0" r="0" t="0"/>
          <a:stretch/>
        </p:blipFill>
        <p:spPr>
          <a:xfrm>
            <a:off x="364350" y="933825"/>
            <a:ext cx="4158151" cy="405175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249" y="2875425"/>
            <a:ext cx="4899025" cy="211014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34"/>
          <p:cNvSpPr/>
          <p:nvPr/>
        </p:nvSpPr>
        <p:spPr>
          <a:xfrm>
            <a:off x="4196250" y="2875425"/>
            <a:ext cx="4899000" cy="7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5"/>
          <p:cNvGrpSpPr/>
          <p:nvPr/>
        </p:nvGrpSpPr>
        <p:grpSpPr>
          <a:xfrm>
            <a:off x="0" y="127400"/>
            <a:ext cx="5854257" cy="716456"/>
            <a:chOff x="0" y="-28575"/>
            <a:chExt cx="3022800" cy="377400"/>
          </a:xfrm>
        </p:grpSpPr>
        <p:sp>
          <p:nvSpPr>
            <p:cNvPr id="415" name="Google Shape;415;p3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16" name="Google Shape;416;p3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35"/>
          <p:cNvSpPr txBox="1"/>
          <p:nvPr/>
        </p:nvSpPr>
        <p:spPr>
          <a:xfrm>
            <a:off x="514350" y="182000"/>
            <a:ext cx="534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Uploading Knowledge for GPTs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3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5"/>
          <p:cNvSpPr txBox="1"/>
          <p:nvPr/>
        </p:nvSpPr>
        <p:spPr>
          <a:xfrm>
            <a:off x="514350" y="1083273"/>
            <a:ext cx="81153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Documents empower GPTs to improve comprehension, retrieval, and content generation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promotes responses that are highly informed and contextually relevant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53727"/>
            <a:ext cx="9144001" cy="232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6"/>
          <p:cNvGrpSpPr/>
          <p:nvPr/>
        </p:nvGrpSpPr>
        <p:grpSpPr>
          <a:xfrm>
            <a:off x="0" y="182049"/>
            <a:ext cx="5260579" cy="661809"/>
            <a:chOff x="0" y="-28575"/>
            <a:chExt cx="3022800" cy="377400"/>
          </a:xfrm>
        </p:grpSpPr>
        <p:sp>
          <p:nvSpPr>
            <p:cNvPr id="428" name="Google Shape;428;p3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29" name="Google Shape;429;p3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6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6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36"/>
          <p:cNvSpPr txBox="1"/>
          <p:nvPr/>
        </p:nvSpPr>
        <p:spPr>
          <a:xfrm>
            <a:off x="514350" y="182000"/>
            <a:ext cx="468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 Formats for Knowledge</a:t>
            </a:r>
            <a:endParaRPr b="1" sz="2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5867800" y="2402150"/>
            <a:ext cx="275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Insert Image Here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514350" y="1083275"/>
            <a:ext cx="4687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.xlsx for structured data due to its detailed interpretability, albeit slower processing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CSV for faster processing but consider enabling Code Interpreter for improved effectiveness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Avoid PDFs for complex data, as they may pose challenges in extraction and interpretation.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5">
            <a:alphaModFix/>
          </a:blip>
          <a:srcRect b="0" l="27520" r="0" t="32804"/>
          <a:stretch/>
        </p:blipFill>
        <p:spPr>
          <a:xfrm>
            <a:off x="0" y="3581400"/>
            <a:ext cx="6627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/>
          <p:nvPr/>
        </p:nvSpPr>
        <p:spPr>
          <a:xfrm>
            <a:off x="3210275" y="3798250"/>
            <a:ext cx="752700" cy="705600"/>
          </a:xfrm>
          <a:prstGeom prst="rect">
            <a:avLst/>
          </a:prstGeom>
          <a:noFill/>
          <a:ln cap="flat" cmpd="sng" w="28575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36"/>
          <p:cNvCxnSpPr>
            <a:stCxn id="436" idx="3"/>
            <a:endCxn id="438" idx="1"/>
          </p:cNvCxnSpPr>
          <p:nvPr/>
        </p:nvCxnSpPr>
        <p:spPr>
          <a:xfrm flipH="1" rot="10800000">
            <a:off x="3962975" y="2625250"/>
            <a:ext cx="1297500" cy="1525800"/>
          </a:xfrm>
          <a:prstGeom prst="straightConnector1">
            <a:avLst/>
          </a:prstGeom>
          <a:noFill/>
          <a:ln cap="flat" cmpd="sng" w="28575">
            <a:solidFill>
              <a:srgbClr val="D362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6"/>
          <p:cNvCxnSpPr>
            <a:stCxn id="436" idx="3"/>
          </p:cNvCxnSpPr>
          <p:nvPr/>
        </p:nvCxnSpPr>
        <p:spPr>
          <a:xfrm>
            <a:off x="3962975" y="4151050"/>
            <a:ext cx="1297800" cy="604200"/>
          </a:xfrm>
          <a:prstGeom prst="straightConnector1">
            <a:avLst/>
          </a:prstGeom>
          <a:noFill/>
          <a:ln cap="flat" cmpd="sng" w="28575">
            <a:solidFill>
              <a:srgbClr val="D362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36"/>
          <p:cNvPicPr preferRelativeResize="0"/>
          <p:nvPr/>
        </p:nvPicPr>
        <p:blipFill rotWithShape="1">
          <a:blip r:embed="rId6">
            <a:alphaModFix/>
          </a:blip>
          <a:srcRect b="37296" l="0" r="0" t="0"/>
          <a:stretch/>
        </p:blipFill>
        <p:spPr>
          <a:xfrm>
            <a:off x="5260475" y="244863"/>
            <a:ext cx="3758375" cy="4760974"/>
          </a:xfrm>
          <a:prstGeom prst="rect">
            <a:avLst/>
          </a:prstGeom>
          <a:noFill/>
          <a:ln cap="flat" cmpd="sng" w="28575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36"/>
          <p:cNvSpPr txBox="1"/>
          <p:nvPr/>
        </p:nvSpPr>
        <p:spPr>
          <a:xfrm>
            <a:off x="1498425" y="4599425"/>
            <a:ext cx="32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362A4"/>
                </a:solidFill>
                <a:latin typeface="Open Sans"/>
                <a:ea typeface="Open Sans"/>
                <a:cs typeface="Open Sans"/>
                <a:sym typeface="Open Sans"/>
              </a:rPr>
              <a:t>.png is an acceptable file format</a:t>
            </a:r>
            <a:endParaRPr sz="1600">
              <a:solidFill>
                <a:srgbClr val="D362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46" name="Google Shape;446;p3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47" name="Google Shape;447;p3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37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7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7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Actions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4212825" y="1471575"/>
            <a:ext cx="4784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Actions empower GPTs with APIs, granting enhanced control and real-world integration for a wide range of applications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2" name="Google Shape;452;p37"/>
          <p:cNvPicPr preferRelativeResize="0"/>
          <p:nvPr/>
        </p:nvPicPr>
        <p:blipFill rotWithShape="1">
          <a:blip r:embed="rId5">
            <a:alphaModFix/>
          </a:blip>
          <a:srcRect b="14529" l="0" r="0" t="0"/>
          <a:stretch/>
        </p:blipFill>
        <p:spPr>
          <a:xfrm>
            <a:off x="168525" y="1116050"/>
            <a:ext cx="3925226" cy="38247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7775" y="2722700"/>
            <a:ext cx="5149752" cy="22181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37"/>
          <p:cNvSpPr/>
          <p:nvPr/>
        </p:nvSpPr>
        <p:spPr>
          <a:xfrm>
            <a:off x="3847775" y="4315950"/>
            <a:ext cx="1283100" cy="62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8"/>
          <p:cNvGrpSpPr/>
          <p:nvPr/>
        </p:nvGrpSpPr>
        <p:grpSpPr>
          <a:xfrm>
            <a:off x="0" y="127400"/>
            <a:ext cx="5890833" cy="716456"/>
            <a:chOff x="0" y="-28575"/>
            <a:chExt cx="3022800" cy="377400"/>
          </a:xfrm>
        </p:grpSpPr>
        <p:sp>
          <p:nvSpPr>
            <p:cNvPr id="460" name="Google Shape;460;p3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61" name="Google Shape;461;p3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38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Actions for Enhanced Functionality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3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38"/>
          <p:cNvSpPr txBox="1"/>
          <p:nvPr/>
        </p:nvSpPr>
        <p:spPr>
          <a:xfrm>
            <a:off x="514350" y="1599000"/>
            <a:ext cx="81153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Integration: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Builders can connect third-party APIs to GPTs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Real-World Interaction: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Actions allow GPTs to engage with external data, like plugins, user calendars and more!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Versatile Use Cases: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actions empower GPTs for tasks like database integration, email automation, and virtual shopping assistance.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72" name="Google Shape;472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73" name="Google Shape;473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39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39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OpenAPI Specification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514350" y="1116048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Schema is set up according to the OpenAPI format. </a:t>
            </a:r>
            <a:endParaRPr sz="1600"/>
          </a:p>
        </p:txBody>
      </p:sp>
      <p:sp>
        <p:nvSpPr>
          <p:cNvPr id="478" name="Google Shape;478;p39"/>
          <p:cNvSpPr txBox="1"/>
          <p:nvPr/>
        </p:nvSpPr>
        <p:spPr>
          <a:xfrm>
            <a:off x="514350" y="1902182"/>
            <a:ext cx="36147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format is a guideline that explains how the GPT can connect with and use an external API.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you've previously made an OpenAPI specification online, you can import it using the "Import from URL" button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9" name="Google Shape;4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500" y="922000"/>
            <a:ext cx="4700924" cy="42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/>
          <p:nvPr/>
        </p:nvSpPr>
        <p:spPr>
          <a:xfrm>
            <a:off x="4318500" y="2047150"/>
            <a:ext cx="393600" cy="24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9"/>
          <p:cNvSpPr/>
          <p:nvPr/>
        </p:nvSpPr>
        <p:spPr>
          <a:xfrm>
            <a:off x="7473450" y="2044600"/>
            <a:ext cx="835200" cy="24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39"/>
          <p:cNvCxnSpPr>
            <a:stCxn id="481" idx="1"/>
          </p:cNvCxnSpPr>
          <p:nvPr/>
        </p:nvCxnSpPr>
        <p:spPr>
          <a:xfrm flipH="1">
            <a:off x="3912450" y="2167750"/>
            <a:ext cx="3561000" cy="63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88" name="Google Shape;488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89" name="Google Shape;489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40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 from URL with Zapier</a:t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40"/>
          <p:cNvSpPr txBox="1"/>
          <p:nvPr/>
        </p:nvSpPr>
        <p:spPr>
          <a:xfrm>
            <a:off x="514350" y="117852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will use the Zapier’s OpenAPI specification</a:t>
            </a:r>
            <a:endParaRPr sz="1600"/>
          </a:p>
        </p:txBody>
      </p:sp>
      <p:grpSp>
        <p:nvGrpSpPr>
          <p:cNvPr id="495" name="Google Shape;495;p40"/>
          <p:cNvGrpSpPr/>
          <p:nvPr/>
        </p:nvGrpSpPr>
        <p:grpSpPr>
          <a:xfrm>
            <a:off x="514350" y="1907875"/>
            <a:ext cx="3614700" cy="1090104"/>
            <a:chOff x="514350" y="1700900"/>
            <a:chExt cx="3614700" cy="1090104"/>
          </a:xfrm>
        </p:grpSpPr>
        <p:sp>
          <p:nvSpPr>
            <p:cNvPr id="496" name="Google Shape;496;p40"/>
            <p:cNvSpPr txBox="1"/>
            <p:nvPr/>
          </p:nvSpPr>
          <p:spPr>
            <a:xfrm>
              <a:off x="514350" y="1700900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Paste this URL in the Import from URL feature: </a:t>
              </a:r>
              <a:endParaRPr sz="1200"/>
            </a:p>
            <a:p>
              <a:pPr indent="0" lvl="0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97" name="Google Shape;497;p40"/>
            <p:cNvSpPr txBox="1"/>
            <p:nvPr/>
          </p:nvSpPr>
          <p:spPr>
            <a:xfrm>
              <a:off x="514350" y="1978304"/>
              <a:ext cx="3614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600">
                  <a:solidFill>
                    <a:schemeClr val="accent4"/>
                  </a:solidFill>
                  <a:highlight>
                    <a:srgbClr val="444444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https://actions.zapier.com/gpt/api/v1/dynamic/openapi.json?tools=meta.</a:t>
              </a:r>
              <a:endParaRPr sz="1600"/>
            </a:p>
          </p:txBody>
        </p:sp>
      </p:grpSp>
      <p:sp>
        <p:nvSpPr>
          <p:cNvPr id="498" name="Google Shape;498;p40"/>
          <p:cNvSpPr txBox="1"/>
          <p:nvPr/>
        </p:nvSpPr>
        <p:spPr>
          <a:xfrm>
            <a:off x="514350" y="3244050"/>
            <a:ext cx="3515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Once you do this, the Schema box will be automatically populated</a:t>
            </a:r>
            <a:endParaRPr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6">
            <a:alphaModFix/>
          </a:blip>
          <a:srcRect b="0" l="0" r="0" t="11308"/>
          <a:stretch/>
        </p:blipFill>
        <p:spPr>
          <a:xfrm>
            <a:off x="4528050" y="1059262"/>
            <a:ext cx="4372299" cy="38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/>
          <p:nvPr/>
        </p:nvSpPr>
        <p:spPr>
          <a:xfrm>
            <a:off x="4608625" y="1296875"/>
            <a:ext cx="4220100" cy="20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06" name="Google Shape;506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07" name="Google Shape;507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1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41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p41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 from URL with Zapier</a:t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441075" y="2448600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Available actions will be added and you can test them directly within the Playground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/>
          </a:p>
        </p:txBody>
      </p:sp>
      <p:pic>
        <p:nvPicPr>
          <p:cNvPr id="512" name="Google Shape;512;p41"/>
          <p:cNvPicPr preferRelativeResize="0"/>
          <p:nvPr/>
        </p:nvPicPr>
        <p:blipFill rotWithShape="1">
          <a:blip r:embed="rId5">
            <a:alphaModFix/>
          </a:blip>
          <a:srcRect b="0" l="0" r="0" t="11308"/>
          <a:stretch/>
        </p:blipFill>
        <p:spPr>
          <a:xfrm>
            <a:off x="4278475" y="902475"/>
            <a:ext cx="4746424" cy="41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/>
          <p:nvPr/>
        </p:nvSpPr>
        <p:spPr>
          <a:xfrm>
            <a:off x="4278525" y="3839300"/>
            <a:ext cx="4746300" cy="57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8484575" y="3891875"/>
            <a:ext cx="345300" cy="19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8484575" y="4162700"/>
            <a:ext cx="345300" cy="19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2782452" y="1112485"/>
            <a:ext cx="5417248" cy="486705"/>
            <a:chOff x="3090202" y="1097835"/>
            <a:chExt cx="5417248" cy="486705"/>
          </a:xfrm>
        </p:grpSpPr>
        <p:sp>
          <p:nvSpPr>
            <p:cNvPr id="96" name="Google Shape;96;p15"/>
            <p:cNvSpPr txBox="1"/>
            <p:nvPr/>
          </p:nvSpPr>
          <p:spPr>
            <a:xfrm>
              <a:off x="3879050" y="1098038"/>
              <a:ext cx="46284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7" name="Google Shape;97;p15"/>
            <p:cNvGrpSpPr/>
            <p:nvPr/>
          </p:nvGrpSpPr>
          <p:grpSpPr>
            <a:xfrm>
              <a:off x="3090202" y="1097835"/>
              <a:ext cx="471993" cy="486705"/>
              <a:chOff x="0" y="0"/>
              <a:chExt cx="812800" cy="812800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5"/>
              <p:cNvSpPr txBox="1"/>
              <p:nvPr/>
            </p:nvSpPr>
            <p:spPr>
              <a:xfrm>
                <a:off x="76197" y="28582"/>
                <a:ext cx="632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b="1" i="0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00" name="Google Shape;100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01" name="Google Shape;101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02" name="Google Shape;102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70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782452" y="1931733"/>
            <a:ext cx="3603435" cy="486705"/>
            <a:chOff x="3090202" y="2511905"/>
            <a:chExt cx="3603435" cy="486705"/>
          </a:xfrm>
        </p:grpSpPr>
        <p:grpSp>
          <p:nvGrpSpPr>
            <p:cNvPr id="105" name="Google Shape;105;p15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8" name="Google Shape;108;p15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2782452" y="3570227"/>
            <a:ext cx="3603435" cy="486705"/>
            <a:chOff x="3090202" y="3809536"/>
            <a:chExt cx="3603435" cy="486705"/>
          </a:xfrm>
        </p:grpSpPr>
        <p:grpSp>
          <p:nvGrpSpPr>
            <p:cNvPr id="110" name="Google Shape;110;p15"/>
            <p:cNvGrpSpPr/>
            <p:nvPr/>
          </p:nvGrpSpPr>
          <p:grpSpPr>
            <a:xfrm>
              <a:off x="3090202" y="3809536"/>
              <a:ext cx="471993" cy="486705"/>
              <a:chOff x="0" y="0"/>
              <a:chExt cx="812800" cy="812800"/>
            </a:xfrm>
          </p:grpSpPr>
          <p:sp>
            <p:nvSpPr>
              <p:cNvPr id="111" name="Google Shape;11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3" name="Google Shape;113;p15"/>
            <p:cNvSpPr txBox="1"/>
            <p:nvPr/>
          </p:nvSpPr>
          <p:spPr>
            <a:xfrm>
              <a:off x="3879038" y="3809738"/>
              <a:ext cx="2814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8 Questions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6" name="Google Shape;116;p15"/>
          <p:cNvGrpSpPr/>
          <p:nvPr/>
        </p:nvGrpSpPr>
        <p:grpSpPr>
          <a:xfrm>
            <a:off x="2782452" y="2750980"/>
            <a:ext cx="3603435" cy="486705"/>
            <a:chOff x="3090202" y="2511905"/>
            <a:chExt cx="3603435" cy="486705"/>
          </a:xfrm>
        </p:grpSpPr>
        <p:grpSp>
          <p:nvGrpSpPr>
            <p:cNvPr id="117" name="Google Shape;117;p15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0" name="Google Shape;120;p15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Demo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2782452" y="4389474"/>
            <a:ext cx="2064137" cy="486705"/>
            <a:chOff x="3090202" y="4484724"/>
            <a:chExt cx="2064137" cy="486705"/>
          </a:xfrm>
        </p:grpSpPr>
        <p:sp>
          <p:nvSpPr>
            <p:cNvPr id="122" name="Google Shape;122;p15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Q &amp; A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3" name="Google Shape;123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42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521" name="Google Shape;521;p42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22" name="Google Shape;522;p42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42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42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42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42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42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42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3600"/>
          </a:p>
        </p:txBody>
      </p:sp>
      <p:sp>
        <p:nvSpPr>
          <p:cNvPr id="530" name="Google Shape;530;p42"/>
          <p:cNvSpPr txBox="1"/>
          <p:nvPr/>
        </p:nvSpPr>
        <p:spPr>
          <a:xfrm>
            <a:off x="2480013" y="3063163"/>
            <a:ext cx="41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Follow along at </a:t>
            </a:r>
            <a:r>
              <a:rPr lang="en" sz="2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http://tinyurl.com/ZSL-GPT-demo</a:t>
            </a: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43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536" name="Google Shape;536;p43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37" name="Google Shape;537;p43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43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43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43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43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43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Exercise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50" name="Google Shape;550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51" name="Google Shape;551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4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Exercise - Build a GPT!</a:t>
            </a:r>
            <a:endParaRPr sz="700"/>
          </a:p>
        </p:txBody>
      </p:sp>
      <p:sp>
        <p:nvSpPr>
          <p:cNvPr id="553" name="Google Shape;553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6" name="Google Shape;556;p44"/>
          <p:cNvGrpSpPr/>
          <p:nvPr/>
        </p:nvGrpSpPr>
        <p:grpSpPr>
          <a:xfrm>
            <a:off x="514350" y="2269743"/>
            <a:ext cx="8115300" cy="895988"/>
            <a:chOff x="514350" y="1083273"/>
            <a:chExt cx="8115300" cy="895988"/>
          </a:xfrm>
        </p:grpSpPr>
        <p:sp>
          <p:nvSpPr>
            <p:cNvPr id="557" name="Google Shape;557;p44"/>
            <p:cNvSpPr txBox="1"/>
            <p:nvPr/>
          </p:nvSpPr>
          <p:spPr>
            <a:xfrm>
              <a:off x="514350" y="1083273"/>
              <a:ext cx="811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 with the worksheet:</a:t>
              </a:r>
              <a:endPara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4"/>
            <p:cNvSpPr txBox="1"/>
            <p:nvPr/>
          </p:nvSpPr>
          <p:spPr>
            <a:xfrm>
              <a:off x="514350" y="1671461"/>
              <a:ext cx="811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http://tinyurl.com/ZSL-GPT-exercise</a:t>
              </a: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45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564" name="Google Shape;564;p45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65" name="Google Shape;565;p45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4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45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45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45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45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2" name="Google Shape;572;p45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Quiz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46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578" name="Google Shape;578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79" name="Google Shape;579;p46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2" name="Google Shape;582;p46"/>
          <p:cNvGrpSpPr/>
          <p:nvPr/>
        </p:nvGrpSpPr>
        <p:grpSpPr>
          <a:xfrm>
            <a:off x="514350" y="1579772"/>
            <a:ext cx="4562497" cy="529543"/>
            <a:chOff x="0" y="-28575"/>
            <a:chExt cx="2403338" cy="278942"/>
          </a:xfrm>
        </p:grpSpPr>
        <p:sp>
          <p:nvSpPr>
            <p:cNvPr id="583" name="Google Shape;583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46"/>
          <p:cNvGrpSpPr/>
          <p:nvPr/>
        </p:nvGrpSpPr>
        <p:grpSpPr>
          <a:xfrm>
            <a:off x="514350" y="2372089"/>
            <a:ext cx="4562497" cy="529543"/>
            <a:chOff x="0" y="-28575"/>
            <a:chExt cx="2403338" cy="278942"/>
          </a:xfrm>
        </p:grpSpPr>
        <p:sp>
          <p:nvSpPr>
            <p:cNvPr id="586" name="Google Shape;586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6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46"/>
          <p:cNvGrpSpPr/>
          <p:nvPr/>
        </p:nvGrpSpPr>
        <p:grpSpPr>
          <a:xfrm>
            <a:off x="514350" y="3164405"/>
            <a:ext cx="4562587" cy="529553"/>
            <a:chOff x="0" y="-28575"/>
            <a:chExt cx="2403338" cy="278942"/>
          </a:xfrm>
        </p:grpSpPr>
        <p:sp>
          <p:nvSpPr>
            <p:cNvPr id="589" name="Google Shape;589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46"/>
          <p:cNvGrpSpPr/>
          <p:nvPr/>
        </p:nvGrpSpPr>
        <p:grpSpPr>
          <a:xfrm>
            <a:off x="514350" y="3956722"/>
            <a:ext cx="4562587" cy="529553"/>
            <a:chOff x="0" y="-28575"/>
            <a:chExt cx="2403338" cy="278942"/>
          </a:xfrm>
        </p:grpSpPr>
        <p:sp>
          <p:nvSpPr>
            <p:cNvPr id="592" name="Google Shape;592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6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595" name="Google Shape;595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p46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tailored with domain-specific instructions, knowledge, and actions.</a:t>
            </a:r>
            <a:endParaRPr sz="1100"/>
          </a:p>
        </p:txBody>
      </p:sp>
      <p:sp>
        <p:nvSpPr>
          <p:cNvPr id="597" name="Google Shape;597;p46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are trained on less data.</a:t>
            </a:r>
            <a:endParaRPr sz="1100"/>
          </a:p>
        </p:txBody>
      </p:sp>
      <p:sp>
        <p:nvSpPr>
          <p:cNvPr id="598" name="Google Shape;598;p46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don't require any customization</a:t>
            </a:r>
            <a:endParaRPr sz="1100"/>
          </a:p>
        </p:txBody>
      </p:sp>
      <p:sp>
        <p:nvSpPr>
          <p:cNvPr id="599" name="Google Shape;599;p46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less powerful in generating text</a:t>
            </a:r>
            <a:endParaRPr sz="1100"/>
          </a:p>
        </p:txBody>
      </p:sp>
      <p:sp>
        <p:nvSpPr>
          <p:cNvPr id="600" name="Google Shape;600;p46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are custom GPTs different from the base GPT model?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06" name="Google Shape;606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07" name="Google Shape;607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0" name="Google Shape;610;p47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11" name="Google Shape;611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14" name="Google Shape;614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47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617" name="Google Shape;617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47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20" name="Google Shape;620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623" name="Google Shape;623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4" name="Google Shape;624;p47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are trained on less data</a:t>
            </a:r>
            <a:endParaRPr sz="1100"/>
          </a:p>
        </p:txBody>
      </p:sp>
      <p:sp>
        <p:nvSpPr>
          <p:cNvPr id="625" name="Google Shape;625;p47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don't require any customization</a:t>
            </a:r>
            <a:endParaRPr sz="1100"/>
          </a:p>
        </p:txBody>
      </p:sp>
      <p:sp>
        <p:nvSpPr>
          <p:cNvPr id="626" name="Google Shape;626;p47"/>
          <p:cNvSpPr/>
          <p:nvPr/>
        </p:nvSpPr>
        <p:spPr>
          <a:xfrm>
            <a:off x="515425" y="1634691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7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less powerful in generating text</a:t>
            </a:r>
            <a:endParaRPr sz="1100"/>
          </a:p>
        </p:txBody>
      </p:sp>
      <p:sp>
        <p:nvSpPr>
          <p:cNvPr id="628" name="Google Shape;628;p47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are custom GPTs different from the base GPT model?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47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tailored with domain-specific instructions, knowledge, and actions</a:t>
            </a:r>
            <a:endParaRPr b="1"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35" name="Google Shape;635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36" name="Google Shape;636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7" name="Google Shape;637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8" name="Google Shape;638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39" name="Google Shape;639;p48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40" name="Google Shape;640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48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43" name="Google Shape;643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48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646" name="Google Shape;646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8" name="Google Shape;648;p48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49" name="Google Shape;649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652" name="Google Shape;652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3" name="Google Shape;653;p48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Integrating external data sources</a:t>
            </a:r>
            <a:endParaRPr sz="1100"/>
          </a:p>
        </p:txBody>
      </p:sp>
      <p:sp>
        <p:nvSpPr>
          <p:cNvPr id="654" name="Google Shape;654;p48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 the model</a:t>
            </a:r>
            <a:endParaRPr sz="1100"/>
          </a:p>
        </p:txBody>
      </p:sp>
      <p:sp>
        <p:nvSpPr>
          <p:cNvPr id="655" name="Google Shape;655;p48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Adding more layers to the neural network</a:t>
            </a:r>
            <a:endParaRPr sz="1100"/>
          </a:p>
        </p:txBody>
      </p:sp>
      <p:sp>
        <p:nvSpPr>
          <p:cNvPr id="656" name="Google Shape;656;p48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the model's language capabilities</a:t>
            </a:r>
            <a:endParaRPr sz="1100"/>
          </a:p>
        </p:txBody>
      </p:sp>
      <p:sp>
        <p:nvSpPr>
          <p:cNvPr id="657" name="Google Shape;657;p48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custom actions in GPTs primarily used for?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49"/>
          <p:cNvGrpSpPr/>
          <p:nvPr/>
        </p:nvGrpSpPr>
        <p:grpSpPr>
          <a:xfrm>
            <a:off x="514350" y="1586019"/>
            <a:ext cx="4562497" cy="529654"/>
            <a:chOff x="0" y="-28575"/>
            <a:chExt cx="2403338" cy="279000"/>
          </a:xfrm>
        </p:grpSpPr>
        <p:sp>
          <p:nvSpPr>
            <p:cNvPr id="663" name="Google Shape;663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66" name="Google Shape;666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67" name="Google Shape;667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0" name="Google Shape;670;p49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71" name="Google Shape;671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9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674" name="Google Shape;674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77" name="Google Shape;677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680" name="Google Shape;680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1" name="Google Shape;681;p49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Integrating external data sources</a:t>
            </a:r>
            <a:endParaRPr b="1" sz="1100"/>
          </a:p>
        </p:txBody>
      </p:sp>
      <p:sp>
        <p:nvSpPr>
          <p:cNvPr id="682" name="Google Shape;682;p49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 the model</a:t>
            </a:r>
            <a:endParaRPr sz="1100"/>
          </a:p>
        </p:txBody>
      </p:sp>
      <p:sp>
        <p:nvSpPr>
          <p:cNvPr id="683" name="Google Shape;683;p49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Adding more layers to the neural network</a:t>
            </a:r>
            <a:endParaRPr sz="1100"/>
          </a:p>
        </p:txBody>
      </p:sp>
      <p:sp>
        <p:nvSpPr>
          <p:cNvPr id="684" name="Google Shape;684;p49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the model's language capabilities</a:t>
            </a:r>
            <a:endParaRPr sz="1100"/>
          </a:p>
        </p:txBody>
      </p:sp>
      <p:sp>
        <p:nvSpPr>
          <p:cNvPr id="685" name="Google Shape;685;p49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custom actions in GPTs primarily used for?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5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91" name="Google Shape;691;p5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92" name="Google Shape;692;p5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5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50"/>
          <p:cNvSpPr/>
          <p:nvPr/>
        </p:nvSpPr>
        <p:spPr>
          <a:xfrm>
            <a:off x="689886" y="46921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95" name="Google Shape;695;p50"/>
          <p:cNvGrpSpPr/>
          <p:nvPr/>
        </p:nvGrpSpPr>
        <p:grpSpPr>
          <a:xfrm>
            <a:off x="514350" y="1711672"/>
            <a:ext cx="4562497" cy="529654"/>
            <a:chOff x="0" y="-28575"/>
            <a:chExt cx="2403338" cy="279000"/>
          </a:xfrm>
        </p:grpSpPr>
        <p:sp>
          <p:nvSpPr>
            <p:cNvPr id="696" name="Google Shape;696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50"/>
          <p:cNvGrpSpPr/>
          <p:nvPr/>
        </p:nvGrpSpPr>
        <p:grpSpPr>
          <a:xfrm>
            <a:off x="514350" y="2503989"/>
            <a:ext cx="4562497" cy="529654"/>
            <a:chOff x="0" y="-28575"/>
            <a:chExt cx="2403338" cy="279000"/>
          </a:xfrm>
        </p:grpSpPr>
        <p:sp>
          <p:nvSpPr>
            <p:cNvPr id="699" name="Google Shape;699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50"/>
          <p:cNvGrpSpPr/>
          <p:nvPr/>
        </p:nvGrpSpPr>
        <p:grpSpPr>
          <a:xfrm>
            <a:off x="514350" y="3296306"/>
            <a:ext cx="4562497" cy="529654"/>
            <a:chOff x="0" y="-28575"/>
            <a:chExt cx="2403338" cy="279000"/>
          </a:xfrm>
        </p:grpSpPr>
        <p:sp>
          <p:nvSpPr>
            <p:cNvPr id="702" name="Google Shape;702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50"/>
          <p:cNvGrpSpPr/>
          <p:nvPr/>
        </p:nvGrpSpPr>
        <p:grpSpPr>
          <a:xfrm>
            <a:off x="514350" y="4088623"/>
            <a:ext cx="4562497" cy="529654"/>
            <a:chOff x="0" y="-28575"/>
            <a:chExt cx="2403338" cy="279000"/>
          </a:xfrm>
        </p:grpSpPr>
        <p:sp>
          <p:nvSpPr>
            <p:cNvPr id="705" name="Google Shape;705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5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708" name="Google Shape;708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50"/>
          <p:cNvSpPr txBox="1"/>
          <p:nvPr/>
        </p:nvSpPr>
        <p:spPr>
          <a:xfrm>
            <a:off x="738200" y="17669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teach the model how to generate images</a:t>
            </a:r>
            <a:endParaRPr sz="1100"/>
          </a:p>
        </p:txBody>
      </p:sp>
      <p:sp>
        <p:nvSpPr>
          <p:cNvPr id="710" name="Google Shape;710;p50"/>
          <p:cNvSpPr txBox="1"/>
          <p:nvPr/>
        </p:nvSpPr>
        <p:spPr>
          <a:xfrm>
            <a:off x="738200" y="2546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provide additional context and information for the model</a:t>
            </a:r>
            <a:endParaRPr sz="1100"/>
          </a:p>
        </p:txBody>
      </p:sp>
      <p:sp>
        <p:nvSpPr>
          <p:cNvPr id="711" name="Google Shape;711;p50"/>
          <p:cNvSpPr txBox="1"/>
          <p:nvPr/>
        </p:nvSpPr>
        <p:spPr>
          <a:xfrm>
            <a:off x="738200" y="33516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improve the model's grammar and syntax</a:t>
            </a:r>
            <a:endParaRPr sz="1100"/>
          </a:p>
        </p:txBody>
      </p:sp>
      <p:sp>
        <p:nvSpPr>
          <p:cNvPr id="712" name="Google Shape;712;p50"/>
          <p:cNvSpPr txBox="1"/>
          <p:nvPr/>
        </p:nvSpPr>
        <p:spPr>
          <a:xfrm>
            <a:off x="738200" y="41439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increase the model's processing speed</a:t>
            </a:r>
            <a:endParaRPr sz="1100"/>
          </a:p>
        </p:txBody>
      </p:sp>
      <p:sp>
        <p:nvSpPr>
          <p:cNvPr id="713" name="Google Shape;713;p50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uploading documents under "Expanded Knowledge" in custom GPTs?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51"/>
          <p:cNvGrpSpPr/>
          <p:nvPr/>
        </p:nvGrpSpPr>
        <p:grpSpPr>
          <a:xfrm>
            <a:off x="514350" y="2503994"/>
            <a:ext cx="4562497" cy="529654"/>
            <a:chOff x="0" y="-28575"/>
            <a:chExt cx="2403338" cy="279000"/>
          </a:xfrm>
        </p:grpSpPr>
        <p:sp>
          <p:nvSpPr>
            <p:cNvPr id="719" name="Google Shape;719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5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22" name="Google Shape;722;p5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23" name="Google Shape;723;p5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5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5" name="Google Shape;725;p51"/>
          <p:cNvSpPr/>
          <p:nvPr/>
        </p:nvSpPr>
        <p:spPr>
          <a:xfrm>
            <a:off x="689886" y="46921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26" name="Google Shape;726;p51"/>
          <p:cNvGrpSpPr/>
          <p:nvPr/>
        </p:nvGrpSpPr>
        <p:grpSpPr>
          <a:xfrm>
            <a:off x="514350" y="1711672"/>
            <a:ext cx="4562497" cy="529654"/>
            <a:chOff x="0" y="-28575"/>
            <a:chExt cx="2403338" cy="279000"/>
          </a:xfrm>
        </p:grpSpPr>
        <p:sp>
          <p:nvSpPr>
            <p:cNvPr id="727" name="Google Shape;727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51"/>
          <p:cNvGrpSpPr/>
          <p:nvPr/>
        </p:nvGrpSpPr>
        <p:grpSpPr>
          <a:xfrm>
            <a:off x="514350" y="3296306"/>
            <a:ext cx="4562497" cy="529654"/>
            <a:chOff x="0" y="-28575"/>
            <a:chExt cx="2403338" cy="279000"/>
          </a:xfrm>
        </p:grpSpPr>
        <p:sp>
          <p:nvSpPr>
            <p:cNvPr id="730" name="Google Shape;730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51"/>
          <p:cNvGrpSpPr/>
          <p:nvPr/>
        </p:nvGrpSpPr>
        <p:grpSpPr>
          <a:xfrm>
            <a:off x="514350" y="4088623"/>
            <a:ext cx="4562497" cy="529654"/>
            <a:chOff x="0" y="-28575"/>
            <a:chExt cx="2403338" cy="279000"/>
          </a:xfrm>
        </p:grpSpPr>
        <p:sp>
          <p:nvSpPr>
            <p:cNvPr id="733" name="Google Shape;733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5" name="Google Shape;735;p5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736" name="Google Shape;736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7" name="Google Shape;737;p51"/>
          <p:cNvSpPr txBox="1"/>
          <p:nvPr/>
        </p:nvSpPr>
        <p:spPr>
          <a:xfrm>
            <a:off x="738200" y="17669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teach the model how to generate images</a:t>
            </a:r>
            <a:endParaRPr sz="1100"/>
          </a:p>
        </p:txBody>
      </p:sp>
      <p:sp>
        <p:nvSpPr>
          <p:cNvPr id="738" name="Google Shape;738;p51"/>
          <p:cNvSpPr txBox="1"/>
          <p:nvPr/>
        </p:nvSpPr>
        <p:spPr>
          <a:xfrm>
            <a:off x="738200" y="2546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provide additional context and information for the model</a:t>
            </a:r>
            <a:endParaRPr b="1" sz="1100"/>
          </a:p>
        </p:txBody>
      </p:sp>
      <p:sp>
        <p:nvSpPr>
          <p:cNvPr id="739" name="Google Shape;739;p51"/>
          <p:cNvSpPr txBox="1"/>
          <p:nvPr/>
        </p:nvSpPr>
        <p:spPr>
          <a:xfrm>
            <a:off x="738200" y="33516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improve the model's grammar and syntax</a:t>
            </a:r>
            <a:endParaRPr sz="1100"/>
          </a:p>
        </p:txBody>
      </p:sp>
      <p:sp>
        <p:nvSpPr>
          <p:cNvPr id="740" name="Google Shape;740;p51"/>
          <p:cNvSpPr txBox="1"/>
          <p:nvPr/>
        </p:nvSpPr>
        <p:spPr>
          <a:xfrm>
            <a:off x="738200" y="41439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increase the model's processing speed</a:t>
            </a:r>
            <a:endParaRPr sz="1100"/>
          </a:p>
        </p:txBody>
      </p:sp>
      <p:sp>
        <p:nvSpPr>
          <p:cNvPr id="741" name="Google Shape;741;p51"/>
          <p:cNvSpPr txBox="1"/>
          <p:nvPr/>
        </p:nvSpPr>
        <p:spPr>
          <a:xfrm>
            <a:off x="514350" y="1083275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uploading documents under "Expanded Knowledge" in custom GPTs?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32" name="Google Shape;132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The Instructor</a:t>
            </a:r>
            <a:endParaRPr sz="700"/>
          </a:p>
        </p:txBody>
      </p:sp>
      <p:sp>
        <p:nvSpPr>
          <p:cNvPr id="136" name="Google Shape;136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7" name="Google Shape;137;p16"/>
          <p:cNvGrpSpPr/>
          <p:nvPr/>
        </p:nvGrpSpPr>
        <p:grpSpPr>
          <a:xfrm>
            <a:off x="514338" y="1313738"/>
            <a:ext cx="3614713" cy="2807782"/>
            <a:chOff x="514363" y="936250"/>
            <a:chExt cx="3614713" cy="2807782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514363" y="2146341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endParaRPr sz="1600"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514375" y="2491832"/>
              <a:ext cx="3614700" cy="12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Stanford Computer Science + AI Lab</a:t>
              </a:r>
              <a:endParaRPr sz="1200"/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Palantir / Addepar (Top-VC backed data analytics companies)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 years as a VC investing in AI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Now runs ZSL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0" name="Google Shape;14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6275" y="936250"/>
              <a:ext cx="1110900" cy="1110900"/>
            </a:xfrm>
            <a:prstGeom prst="flowChartAlternateProcess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6"/>
          <p:cNvGrpSpPr/>
          <p:nvPr/>
        </p:nvGrpSpPr>
        <p:grpSpPr>
          <a:xfrm>
            <a:off x="4572000" y="1309112"/>
            <a:ext cx="3680642" cy="2817056"/>
            <a:chOff x="4949000" y="936250"/>
            <a:chExt cx="3680642" cy="2817056"/>
          </a:xfrm>
        </p:grpSpPr>
        <p:sp>
          <p:nvSpPr>
            <p:cNvPr id="142" name="Google Shape;142;p16"/>
            <p:cNvSpPr txBox="1"/>
            <p:nvPr/>
          </p:nvSpPr>
          <p:spPr>
            <a:xfrm>
              <a:off x="5014942" y="2194028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 Labs (ZSL)</a:t>
              </a:r>
              <a:endParaRPr sz="1600"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4949000" y="2587206"/>
              <a:ext cx="3614700" cy="11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AI instruction and training seminars (like this one)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Advising on AI strategy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Implementing AI solutions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Projects led by PhD-level talent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Zero Shot Labs" id="144" name="Google Shape;144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47752" y="936250"/>
              <a:ext cx="749100" cy="1110900"/>
            </a:xfrm>
            <a:prstGeom prst="roundRect">
              <a:avLst>
                <a:gd fmla="val 16667" name="adj"/>
              </a:avLst>
            </a:prstGeom>
            <a:solidFill>
              <a:srgbClr val="4285F4"/>
            </a:solidFill>
            <a:ln>
              <a:noFill/>
            </a:ln>
          </p:spPr>
        </p:pic>
      </p:grpSp>
      <p:sp>
        <p:nvSpPr>
          <p:cNvPr id="145" name="Google Shape;145;p16"/>
          <p:cNvSpPr/>
          <p:nvPr/>
        </p:nvSpPr>
        <p:spPr>
          <a:xfrm>
            <a:off x="1718063" y="4471650"/>
            <a:ext cx="4740600" cy="315000"/>
          </a:xfrm>
          <a:prstGeom prst="rect">
            <a:avLst/>
          </a:prstGeom>
          <a:solidFill>
            <a:srgbClr val="D362A4"/>
          </a:solidFill>
          <a:ln cap="flat" cmpd="sng" w="9525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62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718075" y="4485150"/>
            <a:ext cx="4716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5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Contact: pquigley@zeroshotlabs.com</a:t>
            </a:r>
            <a:endParaRPr b="1" sz="135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5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47" name="Google Shape;747;p5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48" name="Google Shape;748;p5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5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0" name="Google Shape;750;p52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1" name="Google Shape;751;p52"/>
          <p:cNvGrpSpPr/>
          <p:nvPr/>
        </p:nvGrpSpPr>
        <p:grpSpPr>
          <a:xfrm>
            <a:off x="514350" y="1535822"/>
            <a:ext cx="4562497" cy="529654"/>
            <a:chOff x="0" y="-28575"/>
            <a:chExt cx="2403338" cy="279000"/>
          </a:xfrm>
        </p:grpSpPr>
        <p:sp>
          <p:nvSpPr>
            <p:cNvPr id="752" name="Google Shape;752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52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755" name="Google Shape;755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52"/>
          <p:cNvGrpSpPr/>
          <p:nvPr/>
        </p:nvGrpSpPr>
        <p:grpSpPr>
          <a:xfrm>
            <a:off x="514350" y="3120456"/>
            <a:ext cx="4562497" cy="529654"/>
            <a:chOff x="0" y="-28575"/>
            <a:chExt cx="2403338" cy="279000"/>
          </a:xfrm>
        </p:grpSpPr>
        <p:sp>
          <p:nvSpPr>
            <p:cNvPr id="758" name="Google Shape;758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52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761" name="Google Shape;761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5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764" name="Google Shape;764;p5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5" name="Google Shape;765;p52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setting up a password</a:t>
            </a:r>
            <a:endParaRPr sz="1100"/>
          </a:p>
        </p:txBody>
      </p:sp>
      <p:sp>
        <p:nvSpPr>
          <p:cNvPr id="766" name="Google Shape;766;p52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specifying their company name</a:t>
            </a:r>
            <a:endParaRPr sz="1100"/>
          </a:p>
        </p:txBody>
      </p:sp>
      <p:sp>
        <p:nvSpPr>
          <p:cNvPr id="767" name="Google Shape;767;p52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selecting from options like "Only me," "Anyone with a link," or "Everyone"</a:t>
            </a:r>
            <a:endParaRPr sz="1100"/>
          </a:p>
        </p:txBody>
      </p:sp>
      <p:sp>
        <p:nvSpPr>
          <p:cNvPr id="768" name="Google Shape;768;p52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sharing it on social media</a:t>
            </a:r>
            <a:endParaRPr sz="1100"/>
          </a:p>
        </p:txBody>
      </p:sp>
      <p:sp>
        <p:nvSpPr>
          <p:cNvPr id="769" name="Google Shape;769;p52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users determine the visibility of their custom GPTs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5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75" name="Google Shape;775;p5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76" name="Google Shape;776;p5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5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8" name="Google Shape;778;p53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79" name="Google Shape;779;p53"/>
          <p:cNvGrpSpPr/>
          <p:nvPr/>
        </p:nvGrpSpPr>
        <p:grpSpPr>
          <a:xfrm>
            <a:off x="514350" y="1535822"/>
            <a:ext cx="4562497" cy="529654"/>
            <a:chOff x="0" y="-28575"/>
            <a:chExt cx="2403338" cy="279000"/>
          </a:xfrm>
        </p:grpSpPr>
        <p:sp>
          <p:nvSpPr>
            <p:cNvPr id="780" name="Google Shape;780;p5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53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783" name="Google Shape;783;p5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" name="Google Shape;785;p53"/>
          <p:cNvSpPr/>
          <p:nvPr/>
        </p:nvSpPr>
        <p:spPr>
          <a:xfrm>
            <a:off x="514350" y="317470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 txBox="1"/>
          <p:nvPr/>
        </p:nvSpPr>
        <p:spPr>
          <a:xfrm>
            <a:off x="689875" y="3120469"/>
            <a:ext cx="4562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53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788" name="Google Shape;788;p5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5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791" name="Google Shape;791;p5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2" name="Google Shape;792;p53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setting up a password</a:t>
            </a:r>
            <a:endParaRPr sz="1100"/>
          </a:p>
        </p:txBody>
      </p:sp>
      <p:sp>
        <p:nvSpPr>
          <p:cNvPr id="793" name="Google Shape;793;p53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specifying their company name</a:t>
            </a:r>
            <a:endParaRPr sz="1100"/>
          </a:p>
        </p:txBody>
      </p:sp>
      <p:sp>
        <p:nvSpPr>
          <p:cNvPr id="794" name="Google Shape;794;p53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selecting from options like "Only me," "Anyone with a link," or "Everyone"</a:t>
            </a:r>
            <a:endParaRPr b="1" sz="1100"/>
          </a:p>
        </p:txBody>
      </p:sp>
      <p:sp>
        <p:nvSpPr>
          <p:cNvPr id="795" name="Google Shape;795;p53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sharing it on social media</a:t>
            </a:r>
            <a:endParaRPr sz="1100"/>
          </a:p>
        </p:txBody>
      </p:sp>
      <p:sp>
        <p:nvSpPr>
          <p:cNvPr id="796" name="Google Shape;796;p53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users determine the visibility of their custom GPTs?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5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02" name="Google Shape;802;p5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03" name="Google Shape;803;p5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p5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5" name="Google Shape;805;p54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06" name="Google Shape;806;p54"/>
          <p:cNvGrpSpPr/>
          <p:nvPr/>
        </p:nvGrpSpPr>
        <p:grpSpPr>
          <a:xfrm>
            <a:off x="514350" y="1535822"/>
            <a:ext cx="4562497" cy="529654"/>
            <a:chOff x="0" y="-28575"/>
            <a:chExt cx="2403338" cy="279000"/>
          </a:xfrm>
        </p:grpSpPr>
        <p:sp>
          <p:nvSpPr>
            <p:cNvPr id="807" name="Google Shape;807;p5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p54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810" name="Google Shape;810;p5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54"/>
          <p:cNvGrpSpPr/>
          <p:nvPr/>
        </p:nvGrpSpPr>
        <p:grpSpPr>
          <a:xfrm>
            <a:off x="514350" y="3120456"/>
            <a:ext cx="4562497" cy="529654"/>
            <a:chOff x="0" y="-28575"/>
            <a:chExt cx="2403338" cy="279000"/>
          </a:xfrm>
        </p:grpSpPr>
        <p:sp>
          <p:nvSpPr>
            <p:cNvPr id="813" name="Google Shape;813;p5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54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816" name="Google Shape;816;p5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8" name="Google Shape;818;p5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819" name="Google Shape;819;p5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0" name="Google Shape;820;p54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guide the model's behavior and responses</a:t>
            </a:r>
            <a:endParaRPr sz="1100"/>
          </a:p>
        </p:txBody>
      </p:sp>
      <p:sp>
        <p:nvSpPr>
          <p:cNvPr id="821" name="Google Shape;821;p54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provide additional training data</a:t>
            </a:r>
            <a:endParaRPr sz="1100"/>
          </a:p>
        </p:txBody>
      </p:sp>
      <p:sp>
        <p:nvSpPr>
          <p:cNvPr id="822" name="Google Shape;822;p54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optimize processing speed</a:t>
            </a:r>
            <a:endParaRPr sz="1100"/>
          </a:p>
        </p:txBody>
      </p:sp>
      <p:sp>
        <p:nvSpPr>
          <p:cNvPr id="823" name="Google Shape;823;p54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write suggested prompts the user can select</a:t>
            </a:r>
            <a:endParaRPr sz="1100"/>
          </a:p>
        </p:txBody>
      </p:sp>
      <p:sp>
        <p:nvSpPr>
          <p:cNvPr id="824" name="Google Shape;824;p54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“Instructions” in custom GPTs?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30" name="Google Shape;830;p5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31" name="Google Shape;831;p5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5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3" name="Google Shape;833;p55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4" name="Google Shape;834;p55"/>
          <p:cNvSpPr/>
          <p:nvPr/>
        </p:nvSpPr>
        <p:spPr>
          <a:xfrm>
            <a:off x="514350" y="159006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/>
        </p:nvSpPr>
        <p:spPr>
          <a:xfrm>
            <a:off x="626288" y="1555735"/>
            <a:ext cx="4562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6" name="Google Shape;836;p55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837" name="Google Shape;837;p5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55"/>
          <p:cNvGrpSpPr/>
          <p:nvPr/>
        </p:nvGrpSpPr>
        <p:grpSpPr>
          <a:xfrm>
            <a:off x="514350" y="3120456"/>
            <a:ext cx="4562497" cy="529654"/>
            <a:chOff x="0" y="-28575"/>
            <a:chExt cx="2403338" cy="279000"/>
          </a:xfrm>
        </p:grpSpPr>
        <p:sp>
          <p:nvSpPr>
            <p:cNvPr id="840" name="Google Shape;840;p5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55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843" name="Google Shape;843;p5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5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846" name="Google Shape;846;p5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7" name="Google Shape;847;p55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guide the model's behavior and responses</a:t>
            </a:r>
            <a:endParaRPr b="1" sz="1100"/>
          </a:p>
        </p:txBody>
      </p:sp>
      <p:sp>
        <p:nvSpPr>
          <p:cNvPr id="848" name="Google Shape;848;p55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provide additional training data</a:t>
            </a:r>
            <a:endParaRPr sz="1100"/>
          </a:p>
        </p:txBody>
      </p:sp>
      <p:sp>
        <p:nvSpPr>
          <p:cNvPr id="849" name="Google Shape;849;p55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optimize processing speed</a:t>
            </a:r>
            <a:endParaRPr sz="1100"/>
          </a:p>
        </p:txBody>
      </p:sp>
      <p:sp>
        <p:nvSpPr>
          <p:cNvPr id="850" name="Google Shape;850;p55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write suggested prompts the user can select</a:t>
            </a:r>
            <a:endParaRPr sz="1100"/>
          </a:p>
        </p:txBody>
      </p:sp>
      <p:sp>
        <p:nvSpPr>
          <p:cNvPr id="851" name="Google Shape;851;p55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“Instructions” in custom GPTs?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5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57" name="Google Shape;857;p5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58" name="Google Shape;858;p5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5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0" name="Google Shape;860;p56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1" name="Google Shape;861;p56"/>
          <p:cNvGrpSpPr/>
          <p:nvPr/>
        </p:nvGrpSpPr>
        <p:grpSpPr>
          <a:xfrm>
            <a:off x="514350" y="1535822"/>
            <a:ext cx="4562497" cy="529654"/>
            <a:chOff x="0" y="-28575"/>
            <a:chExt cx="2403338" cy="279000"/>
          </a:xfrm>
        </p:grpSpPr>
        <p:sp>
          <p:nvSpPr>
            <p:cNvPr id="862" name="Google Shape;862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56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865" name="Google Shape;865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56"/>
          <p:cNvGrpSpPr/>
          <p:nvPr/>
        </p:nvGrpSpPr>
        <p:grpSpPr>
          <a:xfrm>
            <a:off x="514350" y="3120456"/>
            <a:ext cx="4562497" cy="529654"/>
            <a:chOff x="0" y="-28575"/>
            <a:chExt cx="2403338" cy="279000"/>
          </a:xfrm>
        </p:grpSpPr>
        <p:sp>
          <p:nvSpPr>
            <p:cNvPr id="868" name="Google Shape;868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56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871" name="Google Shape;871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3" name="Google Shape;873;p5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874" name="Google Shape;874;p5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5" name="Google Shape;875;p56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define and document RESTful APIs</a:t>
            </a:r>
            <a:endParaRPr sz="1100"/>
          </a:p>
        </p:txBody>
      </p:sp>
      <p:sp>
        <p:nvSpPr>
          <p:cNvPr id="876" name="Google Shape;876;p56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execute API requests</a:t>
            </a:r>
            <a:endParaRPr sz="1100"/>
          </a:p>
        </p:txBody>
      </p:sp>
      <p:sp>
        <p:nvSpPr>
          <p:cNvPr id="877" name="Google Shape;877;p56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link Zapier to your GPT</a:t>
            </a:r>
            <a:endParaRPr sz="1100"/>
          </a:p>
        </p:txBody>
      </p:sp>
      <p:sp>
        <p:nvSpPr>
          <p:cNvPr id="878" name="Google Shape;878;p56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send requests to Google Calendar</a:t>
            </a:r>
            <a:endParaRPr sz="1100"/>
          </a:p>
        </p:txBody>
      </p:sp>
      <p:sp>
        <p:nvSpPr>
          <p:cNvPr id="879" name="Google Shape;879;p56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OpenAPI specifications?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5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85" name="Google Shape;885;p5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86" name="Google Shape;886;p5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5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8" name="Google Shape;888;p57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9" name="Google Shape;889;p57"/>
          <p:cNvSpPr/>
          <p:nvPr/>
        </p:nvSpPr>
        <p:spPr>
          <a:xfrm>
            <a:off x="514350" y="159006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7"/>
          <p:cNvSpPr txBox="1"/>
          <p:nvPr/>
        </p:nvSpPr>
        <p:spPr>
          <a:xfrm>
            <a:off x="783975" y="1535825"/>
            <a:ext cx="40077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57"/>
          <p:cNvGrpSpPr/>
          <p:nvPr/>
        </p:nvGrpSpPr>
        <p:grpSpPr>
          <a:xfrm>
            <a:off x="514350" y="2328139"/>
            <a:ext cx="4562497" cy="529654"/>
            <a:chOff x="0" y="-28575"/>
            <a:chExt cx="2403338" cy="279000"/>
          </a:xfrm>
        </p:grpSpPr>
        <p:sp>
          <p:nvSpPr>
            <p:cNvPr id="892" name="Google Shape;892;p5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57"/>
          <p:cNvGrpSpPr/>
          <p:nvPr/>
        </p:nvGrpSpPr>
        <p:grpSpPr>
          <a:xfrm>
            <a:off x="514350" y="3120456"/>
            <a:ext cx="4562497" cy="529654"/>
            <a:chOff x="0" y="-28575"/>
            <a:chExt cx="2403338" cy="279000"/>
          </a:xfrm>
        </p:grpSpPr>
        <p:sp>
          <p:nvSpPr>
            <p:cNvPr id="895" name="Google Shape;895;p5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7"/>
          <p:cNvGrpSpPr/>
          <p:nvPr/>
        </p:nvGrpSpPr>
        <p:grpSpPr>
          <a:xfrm>
            <a:off x="514350" y="3912773"/>
            <a:ext cx="4562497" cy="529654"/>
            <a:chOff x="0" y="-28575"/>
            <a:chExt cx="2403338" cy="279000"/>
          </a:xfrm>
        </p:grpSpPr>
        <p:sp>
          <p:nvSpPr>
            <p:cNvPr id="898" name="Google Shape;898;p5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0" name="Google Shape;900;p5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901" name="Google Shape;901;p5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2" name="Google Shape;902;p57"/>
          <p:cNvSpPr txBox="1"/>
          <p:nvPr/>
        </p:nvSpPr>
        <p:spPr>
          <a:xfrm>
            <a:off x="738200" y="15911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define and document RESTful APIs</a:t>
            </a:r>
            <a:endParaRPr b="1" sz="1100"/>
          </a:p>
        </p:txBody>
      </p:sp>
      <p:sp>
        <p:nvSpPr>
          <p:cNvPr id="903" name="Google Shape;903;p57"/>
          <p:cNvSpPr txBox="1"/>
          <p:nvPr/>
        </p:nvSpPr>
        <p:spPr>
          <a:xfrm>
            <a:off x="738200" y="23709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execute API requests</a:t>
            </a:r>
            <a:endParaRPr sz="1100"/>
          </a:p>
        </p:txBody>
      </p:sp>
      <p:sp>
        <p:nvSpPr>
          <p:cNvPr id="904" name="Google Shape;904;p57"/>
          <p:cNvSpPr txBox="1"/>
          <p:nvPr/>
        </p:nvSpPr>
        <p:spPr>
          <a:xfrm>
            <a:off x="738200" y="317582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link Zapier to your GPT</a:t>
            </a:r>
            <a:endParaRPr sz="1100"/>
          </a:p>
        </p:txBody>
      </p:sp>
      <p:sp>
        <p:nvSpPr>
          <p:cNvPr id="905" name="Google Shape;905;p57"/>
          <p:cNvSpPr txBox="1"/>
          <p:nvPr/>
        </p:nvSpPr>
        <p:spPr>
          <a:xfrm>
            <a:off x="738200" y="396810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send requests to Google Calendar</a:t>
            </a:r>
            <a:endParaRPr sz="1100"/>
          </a:p>
        </p:txBody>
      </p:sp>
      <p:sp>
        <p:nvSpPr>
          <p:cNvPr id="906" name="Google Shape;906;p57"/>
          <p:cNvSpPr txBox="1"/>
          <p:nvPr/>
        </p:nvSpPr>
        <p:spPr>
          <a:xfrm>
            <a:off x="514350" y="1066663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purpose of OpenAPI specifications?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5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12" name="Google Shape;912;p5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13" name="Google Shape;913;p5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p5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5" name="Google Shape;915;p58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16" name="Google Shape;916;p58"/>
          <p:cNvGrpSpPr/>
          <p:nvPr/>
        </p:nvGrpSpPr>
        <p:grpSpPr>
          <a:xfrm>
            <a:off x="514350" y="2217389"/>
            <a:ext cx="4562497" cy="529654"/>
            <a:chOff x="0" y="-28575"/>
            <a:chExt cx="2403338" cy="279000"/>
          </a:xfrm>
        </p:grpSpPr>
        <p:sp>
          <p:nvSpPr>
            <p:cNvPr id="917" name="Google Shape;917;p5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8"/>
          <p:cNvGrpSpPr/>
          <p:nvPr/>
        </p:nvGrpSpPr>
        <p:grpSpPr>
          <a:xfrm>
            <a:off x="514350" y="3009706"/>
            <a:ext cx="4562497" cy="529654"/>
            <a:chOff x="0" y="-28575"/>
            <a:chExt cx="2403338" cy="279000"/>
          </a:xfrm>
        </p:grpSpPr>
        <p:sp>
          <p:nvSpPr>
            <p:cNvPr id="920" name="Google Shape;920;p5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2" name="Google Shape;922;p5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7</a:t>
            </a:r>
            <a:endParaRPr sz="700"/>
          </a:p>
        </p:txBody>
      </p:sp>
      <p:sp>
        <p:nvSpPr>
          <p:cNvPr id="923" name="Google Shape;923;p5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4" name="Google Shape;924;p58"/>
          <p:cNvSpPr txBox="1"/>
          <p:nvPr/>
        </p:nvSpPr>
        <p:spPr>
          <a:xfrm>
            <a:off x="626298" y="22601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endParaRPr sz="1100"/>
          </a:p>
        </p:txBody>
      </p:sp>
      <p:sp>
        <p:nvSpPr>
          <p:cNvPr id="925" name="Google Shape;925;p58"/>
          <p:cNvSpPr txBox="1"/>
          <p:nvPr/>
        </p:nvSpPr>
        <p:spPr>
          <a:xfrm>
            <a:off x="626298" y="306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False</a:t>
            </a:r>
            <a:endParaRPr sz="1100"/>
          </a:p>
        </p:txBody>
      </p:sp>
      <p:sp>
        <p:nvSpPr>
          <p:cNvPr id="926" name="Google Shape;926;p58"/>
          <p:cNvSpPr txBox="1"/>
          <p:nvPr/>
        </p:nvSpPr>
        <p:spPr>
          <a:xfrm>
            <a:off x="483600" y="1265863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 or False: When uploading “Expanded Knowledge”, PDFs are the optimal file type for complex data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5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32" name="Google Shape;932;p5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33" name="Google Shape;933;p5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5" name="Google Shape;935;p59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36" name="Google Shape;936;p59"/>
          <p:cNvGrpSpPr/>
          <p:nvPr/>
        </p:nvGrpSpPr>
        <p:grpSpPr>
          <a:xfrm>
            <a:off x="514350" y="2217389"/>
            <a:ext cx="4562497" cy="529654"/>
            <a:chOff x="0" y="-28575"/>
            <a:chExt cx="2403338" cy="279000"/>
          </a:xfrm>
        </p:grpSpPr>
        <p:sp>
          <p:nvSpPr>
            <p:cNvPr id="937" name="Google Shape;937;p5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9" name="Google Shape;939;p5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7</a:t>
            </a:r>
            <a:endParaRPr sz="700"/>
          </a:p>
        </p:txBody>
      </p:sp>
      <p:sp>
        <p:nvSpPr>
          <p:cNvPr id="940" name="Google Shape;940;p5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1" name="Google Shape;941;p59"/>
          <p:cNvSpPr/>
          <p:nvPr/>
        </p:nvSpPr>
        <p:spPr>
          <a:xfrm>
            <a:off x="514350" y="306395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9"/>
          <p:cNvSpPr txBox="1"/>
          <p:nvPr/>
        </p:nvSpPr>
        <p:spPr>
          <a:xfrm>
            <a:off x="514350" y="3009700"/>
            <a:ext cx="423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59"/>
          <p:cNvSpPr txBox="1"/>
          <p:nvPr/>
        </p:nvSpPr>
        <p:spPr>
          <a:xfrm>
            <a:off x="626298" y="22601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endParaRPr sz="1100"/>
          </a:p>
        </p:txBody>
      </p:sp>
      <p:sp>
        <p:nvSpPr>
          <p:cNvPr id="944" name="Google Shape;944;p59"/>
          <p:cNvSpPr txBox="1"/>
          <p:nvPr/>
        </p:nvSpPr>
        <p:spPr>
          <a:xfrm>
            <a:off x="626298" y="306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False</a:t>
            </a:r>
            <a:endParaRPr b="1" sz="1100"/>
          </a:p>
        </p:txBody>
      </p:sp>
      <p:sp>
        <p:nvSpPr>
          <p:cNvPr id="945" name="Google Shape;945;p59"/>
          <p:cNvSpPr txBox="1"/>
          <p:nvPr/>
        </p:nvSpPr>
        <p:spPr>
          <a:xfrm>
            <a:off x="483600" y="1265863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 or False: When uploading “Expanded Knowledge”, PDFs are the optimal file type for complex data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6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51" name="Google Shape;951;p6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52" name="Google Shape;952;p6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3" name="Google Shape;953;p6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4" name="Google Shape;954;p60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55" name="Google Shape;955;p60"/>
          <p:cNvGrpSpPr/>
          <p:nvPr/>
        </p:nvGrpSpPr>
        <p:grpSpPr>
          <a:xfrm>
            <a:off x="514350" y="1963502"/>
            <a:ext cx="4562497" cy="529654"/>
            <a:chOff x="0" y="-28575"/>
            <a:chExt cx="2403338" cy="279000"/>
          </a:xfrm>
        </p:grpSpPr>
        <p:sp>
          <p:nvSpPr>
            <p:cNvPr id="956" name="Google Shape;956;p6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60"/>
          <p:cNvGrpSpPr/>
          <p:nvPr/>
        </p:nvGrpSpPr>
        <p:grpSpPr>
          <a:xfrm>
            <a:off x="514350" y="2755819"/>
            <a:ext cx="4562497" cy="529654"/>
            <a:chOff x="0" y="-28575"/>
            <a:chExt cx="2403338" cy="279000"/>
          </a:xfrm>
        </p:grpSpPr>
        <p:sp>
          <p:nvSpPr>
            <p:cNvPr id="959" name="Google Shape;959;p6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6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8</a:t>
            </a:r>
            <a:endParaRPr sz="700"/>
          </a:p>
        </p:txBody>
      </p:sp>
      <p:sp>
        <p:nvSpPr>
          <p:cNvPr id="962" name="Google Shape;962;p6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3" name="Google Shape;963;p60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endParaRPr sz="1100"/>
          </a:p>
        </p:txBody>
      </p:sp>
      <p:sp>
        <p:nvSpPr>
          <p:cNvPr id="964" name="Google Shape;964;p60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False</a:t>
            </a:r>
            <a:endParaRPr sz="1100"/>
          </a:p>
        </p:txBody>
      </p:sp>
      <p:sp>
        <p:nvSpPr>
          <p:cNvPr id="965" name="Google Shape;965;p60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 or False: You can craft a custom GPT using natural language?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6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71" name="Google Shape;971;p6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72" name="Google Shape;972;p6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3" name="Google Shape;973;p6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4" name="Google Shape;974;p61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5" name="Google Shape;975;p61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 txBox="1"/>
          <p:nvPr/>
        </p:nvSpPr>
        <p:spPr>
          <a:xfrm>
            <a:off x="96725" y="2006252"/>
            <a:ext cx="4562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1"/>
          <p:cNvGrpSpPr/>
          <p:nvPr/>
        </p:nvGrpSpPr>
        <p:grpSpPr>
          <a:xfrm>
            <a:off x="514350" y="2755819"/>
            <a:ext cx="4562497" cy="529654"/>
            <a:chOff x="0" y="-28575"/>
            <a:chExt cx="2403338" cy="279000"/>
          </a:xfrm>
        </p:grpSpPr>
        <p:sp>
          <p:nvSpPr>
            <p:cNvPr id="978" name="Google Shape;978;p6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Google Shape;980;p6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8</a:t>
            </a:r>
            <a:endParaRPr sz="700"/>
          </a:p>
        </p:txBody>
      </p:sp>
      <p:sp>
        <p:nvSpPr>
          <p:cNvPr id="981" name="Google Shape;981;p6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2" name="Google Shape;982;p61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endParaRPr b="1" sz="1100"/>
          </a:p>
        </p:txBody>
      </p:sp>
      <p:sp>
        <p:nvSpPr>
          <p:cNvPr id="983" name="Google Shape;983;p61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False</a:t>
            </a:r>
            <a:endParaRPr sz="1100"/>
          </a:p>
        </p:txBody>
      </p:sp>
      <p:sp>
        <p:nvSpPr>
          <p:cNvPr id="984" name="Google Shape;984;p61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True or False: You can craft a custom GPT using natural language?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3" name="Google Shape;153;p1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 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/>
          </a:p>
        </p:txBody>
      </p:sp>
      <p:sp>
        <p:nvSpPr>
          <p:cNvPr id="155" name="Google Shape;155;p1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7"/>
          <p:cNvSpPr txBox="1"/>
          <p:nvPr/>
        </p:nvSpPr>
        <p:spPr>
          <a:xfrm>
            <a:off x="514350" y="1083273"/>
            <a:ext cx="81153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Have ChatGPT Plus (if you do not, you will need to work with a partner for the hands-on exercise)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familiarity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with ChatGPT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62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990" name="Google Shape;990;p62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91" name="Google Shape;991;p62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2" name="Google Shape;992;p62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3" name="Google Shape;993;p62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4" name="Google Shape;994;p62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5" name="Google Shape;995;p62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6" name="Google Shape;996;p62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7" name="Google Shape;997;p6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8" name="Google Shape;998;p62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Q&amp;A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3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4" name="Google Shape;1004;p63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5" name="Google Shape;1005;p63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6" name="Google Shape;1006;p63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7" name="Google Shape;1007;p63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8" name="Google Shape;1008;p63"/>
          <p:cNvSpPr txBox="1"/>
          <p:nvPr/>
        </p:nvSpPr>
        <p:spPr>
          <a:xfrm>
            <a:off x="0" y="1740903"/>
            <a:ext cx="9144000" cy="78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grpSp>
        <p:nvGrpSpPr>
          <p:cNvPr id="1009" name="Google Shape;1009;p63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1010" name="Google Shape;1010;p63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1011" name="Google Shape;1011;p63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1012" name="Google Shape;1012;p63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63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pquigley@zeroshotlabs.com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14" name="Google Shape;1014;p6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64" name="Google Shape;164;p1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5" name="Google Shape;165;p18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8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9" name="Google Shape;179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9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7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OpenAI’s Custom GPTs?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 txBox="1"/>
          <p:nvPr/>
        </p:nvSpPr>
        <p:spPr>
          <a:xfrm>
            <a:off x="514350" y="1083275"/>
            <a:ext cx="8115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7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GPTs expand the capabilities of ChatGPT by allowing for customizations with the help of... </a:t>
            </a:r>
            <a:endParaRPr b="1" sz="17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1323875" y="2027388"/>
            <a:ext cx="1861200" cy="2044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Instructions</a:t>
            </a:r>
            <a:endParaRPr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-What the GPT does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-How it behaves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-What it should avoid doing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3641388" y="2027388"/>
            <a:ext cx="1861200" cy="20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Expanded Knowledge</a:t>
            </a:r>
            <a:endParaRPr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Upload files that GPTs can reference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958900" y="2027388"/>
            <a:ext cx="1861200" cy="20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Actions</a:t>
            </a:r>
            <a:endParaRPr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GPTs can use APIs from other applications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3" name="Google Shape;193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4" name="Google Shape;194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2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use OpenAI’s GPTs?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0"/>
          <p:cNvSpPr txBox="1"/>
          <p:nvPr/>
        </p:nvSpPr>
        <p:spPr>
          <a:xfrm>
            <a:off x="514350" y="1254661"/>
            <a:ext cx="81153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Put your domain knowledge into a GPT: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GPTs enable users to put their brilliance into a chatbot.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Real-World Integrations: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GPTs utilize your uploaded data sources for domain-specific tasks, integrating real-world information.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Simplified Development: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Essentially a “no-code” tool.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1"/>
          <p:cNvGrpSpPr/>
          <p:nvPr/>
        </p:nvGrpSpPr>
        <p:grpSpPr>
          <a:xfrm>
            <a:off x="0" y="127400"/>
            <a:ext cx="7823309" cy="716456"/>
            <a:chOff x="0" y="-28575"/>
            <a:chExt cx="3022800" cy="377400"/>
          </a:xfrm>
        </p:grpSpPr>
        <p:sp>
          <p:nvSpPr>
            <p:cNvPr id="205" name="Google Shape;205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6" name="Google Shape;206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1"/>
          <p:cNvSpPr txBox="1"/>
          <p:nvPr/>
        </p:nvSpPr>
        <p:spPr>
          <a:xfrm>
            <a:off x="514350" y="182000"/>
            <a:ext cx="5907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Big picture, why is this exciting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1" name="Google Shape;2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850" y="1691588"/>
            <a:ext cx="6705974" cy="1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